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65" r:id="rId4"/>
    <p:sldId id="271" r:id="rId5"/>
    <p:sldId id="269" r:id="rId6"/>
    <p:sldId id="264" r:id="rId7"/>
    <p:sldId id="267" r:id="rId8"/>
    <p:sldId id="268" r:id="rId9"/>
    <p:sldId id="259" r:id="rId10"/>
    <p:sldId id="260" r:id="rId11"/>
    <p:sldId id="266" r:id="rId12"/>
    <p:sldId id="257" r:id="rId13"/>
    <p:sldId id="258" r:id="rId14"/>
    <p:sldId id="270" r:id="rId15"/>
    <p:sldId id="262" r:id="rId16"/>
    <p:sldId id="263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84" y="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1" cy="495029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8B1E7BB-CEFE-4269-8E4C-57E749292013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84C951A-ABE1-469E-9ED8-4E56F54C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47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4344C-046A-439C-A1F4-67099C4C423F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4605A-74AC-485B-B3A9-C416572C1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605A-74AC-485B-B3A9-C416572C1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605A-74AC-485B-B3A9-C416572C1B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7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0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3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038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2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322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7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2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9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3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3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2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1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4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7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929884-306A-4550-84D7-4EF2FD382AD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93E2EE-F66C-40DE-A70F-5B561126A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92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mila@voda.b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982442"/>
            <a:ext cx="8001000" cy="2513358"/>
          </a:xfrm>
        </p:spPr>
        <p:txBody>
          <a:bodyPr/>
          <a:lstStyle/>
          <a:p>
            <a:r>
              <a:rPr lang="hr-BA" dirty="0" smtClean="0"/>
              <a:t>Uspostava monitoringa podzemnih voda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612" y="5105400"/>
            <a:ext cx="9272588" cy="1361969"/>
          </a:xfrm>
        </p:spPr>
        <p:txBody>
          <a:bodyPr>
            <a:normAutofit/>
          </a:bodyPr>
          <a:lstStyle/>
          <a:p>
            <a:r>
              <a:rPr lang="hr-BA" sz="2200" dirty="0" smtClean="0">
                <a:solidFill>
                  <a:schemeClr val="tx1"/>
                </a:solidFill>
              </a:rPr>
              <a:t> Mr. Sci. Amila Ibrulj dipl.ing.građ.</a:t>
            </a:r>
          </a:p>
          <a:p>
            <a:r>
              <a:rPr lang="hr-BA" sz="1500" dirty="0" smtClean="0">
                <a:solidFill>
                  <a:schemeClr val="tx1"/>
                </a:solidFill>
              </a:rPr>
              <a:t>Sektor za </a:t>
            </a:r>
            <a:r>
              <a:rPr lang="hr-BA" sz="1500" dirty="0">
                <a:solidFill>
                  <a:schemeClr val="tx1"/>
                </a:solidFill>
              </a:rPr>
              <a:t>upravljanje vodama </a:t>
            </a:r>
          </a:p>
          <a:p>
            <a:r>
              <a:rPr lang="hr-BA" sz="1500" dirty="0">
                <a:solidFill>
                  <a:schemeClr val="tx1"/>
                </a:solidFill>
              </a:rPr>
              <a:t>Odjeljenje za korištenje</a:t>
            </a:r>
            <a:r>
              <a:rPr lang="en-US" sz="1500" dirty="0">
                <a:solidFill>
                  <a:schemeClr val="tx1"/>
                </a:solidFill>
              </a:rPr>
              <a:t> i zaštitu voda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212" y="1613110"/>
            <a:ext cx="4641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Svjetski Dan voda 201</a:t>
            </a:r>
            <a:r>
              <a:rPr lang="hr-BA" dirty="0" smtClean="0"/>
              <a:t>9</a:t>
            </a:r>
            <a:r>
              <a:rPr lang="en-US" dirty="0" smtClean="0"/>
              <a:t>. – „</a:t>
            </a:r>
            <a:r>
              <a:rPr lang="hr-BA" dirty="0" smtClean="0"/>
              <a:t>Voda za sve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70900" y="5879584"/>
            <a:ext cx="401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dirty="0" smtClean="0"/>
              <a:t>Bijeljina</a:t>
            </a:r>
            <a:r>
              <a:rPr lang="en-US" dirty="0" smtClean="0"/>
              <a:t>, 22.03.201</a:t>
            </a:r>
            <a:r>
              <a:rPr lang="hr-BA" dirty="0" smtClean="0"/>
              <a:t>9</a:t>
            </a:r>
            <a:r>
              <a:rPr lang="en-US" dirty="0" smtClean="0"/>
              <a:t>. godine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82599"/>
            <a:ext cx="3785462" cy="9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276225"/>
            <a:ext cx="11417300" cy="663575"/>
          </a:xfrm>
        </p:spPr>
        <p:txBody>
          <a:bodyPr>
            <a:noAutofit/>
          </a:bodyPr>
          <a:lstStyle/>
          <a:p>
            <a:r>
              <a:rPr lang="hr-BA" sz="3200" cap="none" dirty="0" smtClean="0">
                <a:latin typeface="+mn-lt"/>
                <a:ea typeface="+mn-ea"/>
                <a:cs typeface="+mn-cs"/>
              </a:rPr>
              <a:t>Pregled izvođenja radova na pojedinim lokacija uspostave </a:t>
            </a:r>
            <a:r>
              <a:rPr lang="hr-BA" sz="3200" cap="none" dirty="0">
                <a:latin typeface="+mn-lt"/>
                <a:ea typeface="+mn-ea"/>
                <a:cs typeface="+mn-cs"/>
              </a:rPr>
              <a:t>monitoringa podzemnih voda - I faza</a:t>
            </a:r>
            <a:endParaRPr lang="en-US" sz="3200" cap="none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104901"/>
            <a:ext cx="5753100" cy="304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4"/>
          <a:stretch/>
        </p:blipFill>
        <p:spPr>
          <a:xfrm>
            <a:off x="6529565" y="1113094"/>
            <a:ext cx="4891075" cy="313184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510421" y="1113095"/>
            <a:ext cx="4648199" cy="3505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sz="1800" cap="none" dirty="0" smtClean="0">
                <a:latin typeface="+mn-lt"/>
                <a:ea typeface="+mn-ea"/>
                <a:cs typeface="+mn-cs"/>
              </a:rPr>
              <a:t>Jelah </a:t>
            </a:r>
            <a:r>
              <a:rPr lang="bs-Latn-BA" sz="1800" i="1" dirty="0" smtClean="0"/>
              <a:t>– </a:t>
            </a:r>
            <a:r>
              <a:rPr lang="hr-BA" sz="1800" cap="none" dirty="0" smtClean="0"/>
              <a:t>lokacija OŠ Bobare, </a:t>
            </a:r>
            <a:r>
              <a:rPr lang="hr-BA" sz="1800" cap="none" dirty="0" smtClean="0">
                <a:latin typeface="+mn-lt"/>
                <a:ea typeface="+mn-ea"/>
                <a:cs typeface="+mn-cs"/>
              </a:rPr>
              <a:t>JP-1 </a:t>
            </a:r>
            <a:endParaRPr lang="en-US" sz="1800" cap="none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5" y="3377847"/>
            <a:ext cx="5753100" cy="323827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0498" y="3664448"/>
            <a:ext cx="5006975" cy="5130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sz="1800" cap="none" dirty="0" smtClean="0">
                <a:latin typeface="+mn-lt"/>
                <a:ea typeface="+mn-ea"/>
                <a:cs typeface="+mn-cs"/>
              </a:rPr>
              <a:t>Maglaj </a:t>
            </a:r>
            <a:r>
              <a:rPr lang="bs-Latn-BA" sz="1800" i="1" dirty="0" smtClean="0"/>
              <a:t>- </a:t>
            </a:r>
            <a:r>
              <a:rPr lang="hr-BA" sz="1800" cap="none" dirty="0" smtClean="0">
                <a:latin typeface="+mn-lt"/>
                <a:ea typeface="+mn-ea"/>
                <a:cs typeface="+mn-cs"/>
              </a:rPr>
              <a:t>lokacija Misurići, pijezometar MP-1</a:t>
            </a:r>
            <a:endParaRPr lang="en-US" sz="1800" cap="none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36" y="3748352"/>
            <a:ext cx="5094863" cy="28677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35" y="3706827"/>
            <a:ext cx="5094864" cy="28677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7"/>
          <a:stretch/>
        </p:blipFill>
        <p:spPr>
          <a:xfrm rot="5400000">
            <a:off x="8044076" y="2528477"/>
            <a:ext cx="5493195" cy="264096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626225" y="6016905"/>
            <a:ext cx="5006975" cy="5130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sz="1800" cap="none" dirty="0" smtClean="0">
                <a:latin typeface="+mn-lt"/>
                <a:ea typeface="+mn-ea"/>
                <a:cs typeface="+mn-cs"/>
              </a:rPr>
              <a:t>Sarajevo </a:t>
            </a:r>
            <a:r>
              <a:rPr lang="bs-Latn-BA" sz="1800" i="1" dirty="0" smtClean="0"/>
              <a:t>- </a:t>
            </a:r>
            <a:r>
              <a:rPr lang="hr-BA" sz="1800" cap="none" dirty="0" smtClean="0">
                <a:latin typeface="+mn-lt"/>
                <a:ea typeface="+mn-ea"/>
                <a:cs typeface="+mn-cs"/>
              </a:rPr>
              <a:t>pijezometar SK-2</a:t>
            </a:r>
            <a:endParaRPr lang="en-US" sz="1800" cap="none" dirty="0"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34" y="1113093"/>
            <a:ext cx="4134266" cy="551235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588878" y="6110863"/>
            <a:ext cx="5006975" cy="5130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sz="1800" cap="none" dirty="0" smtClean="0">
                <a:latin typeface="+mn-lt"/>
                <a:ea typeface="+mn-ea"/>
                <a:cs typeface="+mn-cs"/>
              </a:rPr>
              <a:t>Živinice </a:t>
            </a:r>
            <a:r>
              <a:rPr lang="bs-Latn-BA" sz="1800" i="1" dirty="0" smtClean="0"/>
              <a:t>–</a:t>
            </a:r>
            <a:r>
              <a:rPr lang="hr-BA" sz="1800" cap="none" dirty="0">
                <a:latin typeface="+mn-lt"/>
                <a:ea typeface="+mn-ea"/>
                <a:cs typeface="+mn-cs"/>
              </a:rPr>
              <a:t> </a:t>
            </a:r>
            <a:r>
              <a:rPr lang="hr-BA" sz="1800" cap="none" dirty="0" smtClean="0">
                <a:latin typeface="+mn-lt"/>
                <a:ea typeface="+mn-ea"/>
                <a:cs typeface="+mn-cs"/>
              </a:rPr>
              <a:t>razrada pijezometra ŽP-1</a:t>
            </a:r>
            <a:endParaRPr lang="en-US" sz="1800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72322" y="6141472"/>
            <a:ext cx="6135229" cy="5130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sz="1800" cap="none" dirty="0"/>
              <a:t>Maglaj </a:t>
            </a:r>
            <a:r>
              <a:rPr lang="bs-Latn-BA" sz="1800" i="1" dirty="0"/>
              <a:t>- </a:t>
            </a:r>
            <a:r>
              <a:rPr lang="hr-BA" sz="1800" cap="none" dirty="0" smtClean="0"/>
              <a:t>Misurići</a:t>
            </a:r>
            <a:r>
              <a:rPr lang="hr-BA" sz="1800" cap="none" dirty="0"/>
              <a:t>, </a:t>
            </a:r>
            <a:r>
              <a:rPr lang="hr-BA" sz="1800" cap="none" dirty="0" smtClean="0"/>
              <a:t>nabušena jezgra pijezometar </a:t>
            </a:r>
            <a:r>
              <a:rPr lang="hr-BA" sz="1800" cap="none" dirty="0"/>
              <a:t>MP-1</a:t>
            </a:r>
            <a:endParaRPr lang="en-US" sz="1800" cap="none" dirty="0"/>
          </a:p>
        </p:txBody>
      </p:sp>
    </p:spTree>
    <p:extLst>
      <p:ext uri="{BB962C8B-B14F-4D97-AF65-F5344CB8AC3E}">
        <p14:creationId xmlns:p14="http://schemas.microsoft.com/office/powerpoint/2010/main" val="7182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  <p:bldP spid="17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71600"/>
            <a:ext cx="8853488" cy="4889500"/>
          </a:xfrm>
        </p:spPr>
        <p:txBody>
          <a:bodyPr/>
          <a:lstStyle/>
          <a:p>
            <a:r>
              <a:rPr lang="bs-Latn-BA" dirty="0">
                <a:solidFill>
                  <a:schemeClr val="tx1"/>
                </a:solidFill>
              </a:rPr>
              <a:t>Rezultati svih terenskih i kabinetskih istraživanja su sistematizovani u‘‘Elaborat o izvođenju pijezometara za potrebe u spostave monitoringa podzemnih voda na prostoru FBiH‘‘ IPIN d.o.o. Bijeljina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bs-Latn-BA" dirty="0">
                <a:solidFill>
                  <a:schemeClr val="tx1"/>
                </a:solidFill>
              </a:rPr>
              <a:t>Ovom, prvom fazom monitoringa podzemnih voda su obuhvaćena četri tijela podzemnih voda na vodnom području rijeke Save u FBiH (Posavina, Sprečko polje, Dolina Usore i Sarajevsko –zeničko polje).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6112" y="588433"/>
            <a:ext cx="10972800" cy="529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cap="none" dirty="0" smtClean="0">
                <a:latin typeface="+mn-lt"/>
                <a:ea typeface="+mn-ea"/>
                <a:cs typeface="+mn-cs"/>
              </a:rPr>
              <a:t>Uspostava monitoringa podzemnih voda – I faza</a:t>
            </a:r>
            <a:endParaRPr lang="en-US" cap="none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4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034588" cy="5702300"/>
          </a:xfrm>
        </p:spPr>
        <p:txBody>
          <a:bodyPr/>
          <a:lstStyle/>
          <a:p>
            <a:endParaRPr lang="en-US" dirty="0"/>
          </a:p>
          <a:p>
            <a:r>
              <a:rPr lang="bs-Latn-BA" dirty="0">
                <a:solidFill>
                  <a:schemeClr val="tx1"/>
                </a:solidFill>
              </a:rPr>
              <a:t>Izrada ''Elaborata monitoringa podzemnih voda na vodnom području rijeke Save u FBiH, II- faza'' započela je u septembru 2018. godine. </a:t>
            </a:r>
            <a:endParaRPr lang="bs-Latn-BA" dirty="0" smtClean="0">
              <a:solidFill>
                <a:schemeClr val="tx1"/>
              </a:solidFill>
            </a:endParaRPr>
          </a:p>
          <a:p>
            <a:endParaRPr lang="bs-Latn-BA" dirty="0">
              <a:solidFill>
                <a:schemeClr val="tx1"/>
              </a:solidFill>
            </a:endParaRPr>
          </a:p>
          <a:p>
            <a:r>
              <a:rPr lang="bs-Latn-BA" dirty="0" smtClean="0">
                <a:solidFill>
                  <a:schemeClr val="tx1"/>
                </a:solidFill>
              </a:rPr>
              <a:t>Cilj </a:t>
            </a:r>
            <a:r>
              <a:rPr lang="bs-Latn-BA" dirty="0">
                <a:solidFill>
                  <a:schemeClr val="tx1"/>
                </a:solidFill>
              </a:rPr>
              <a:t>izrade Elaborata II faze je da odredi lokacije za uspostavu monitoringa podzemnih voda u akviferima karstno-pukotinske poroznosti. </a:t>
            </a:r>
            <a:endParaRPr lang="bs-Latn-BA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bs-Latn-BA" dirty="0">
                <a:solidFill>
                  <a:schemeClr val="tx1"/>
                </a:solidFill>
              </a:rPr>
              <a:t>Elaborata je završen u </a:t>
            </a:r>
            <a:r>
              <a:rPr lang="bs-Latn-BA" dirty="0" smtClean="0">
                <a:solidFill>
                  <a:schemeClr val="tx1"/>
                </a:solidFill>
              </a:rPr>
              <a:t>februaru </a:t>
            </a:r>
            <a:r>
              <a:rPr lang="bs-Latn-BA" dirty="0">
                <a:solidFill>
                  <a:schemeClr val="tx1"/>
                </a:solidFill>
              </a:rPr>
              <a:t>2019. godine.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4212" y="328084"/>
            <a:ext cx="11137900" cy="529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cap="none" dirty="0" smtClean="0">
                <a:latin typeface="+mn-lt"/>
                <a:ea typeface="+mn-ea"/>
                <a:cs typeface="+mn-cs"/>
              </a:rPr>
              <a:t>Uspostava monitoringa podzemnih voda – II faza</a:t>
            </a:r>
            <a:endParaRPr lang="en-US" cap="none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03300"/>
            <a:ext cx="10974388" cy="338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n w="3175" cmpd="sng">
                  <a:noFill/>
                </a:ln>
                <a:solidFill>
                  <a:schemeClr val="tx1"/>
                </a:solidFill>
              </a:rPr>
              <a:t>KRAŠKA </a:t>
            </a:r>
            <a:r>
              <a:rPr lang="en-US" dirty="0" smtClean="0">
                <a:ln w="3175" cmpd="sng">
                  <a:noFill/>
                </a:ln>
                <a:solidFill>
                  <a:schemeClr val="tx1"/>
                </a:solidFill>
              </a:rPr>
              <a:t>VRELA</a:t>
            </a:r>
            <a:r>
              <a:rPr lang="hr-BA" dirty="0" smtClean="0">
                <a:ln w="3175" cmpd="sng"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dirty="0" smtClean="0">
                <a:ln w="3175" cmpd="sng">
                  <a:noFill/>
                </a:ln>
                <a:solidFill>
                  <a:schemeClr val="tx1"/>
                </a:solidFill>
              </a:rPr>
              <a:t>–</a:t>
            </a:r>
            <a:r>
              <a:rPr lang="hr-BA" dirty="0" smtClean="0">
                <a:ln w="3175" cmpd="sng">
                  <a:noFill/>
                </a:ln>
                <a:solidFill>
                  <a:schemeClr val="tx1"/>
                </a:solidFill>
              </a:rPr>
              <a:t> karakteristike i lokacije uspostave monitoringa</a:t>
            </a:r>
            <a:endParaRPr lang="en-US" dirty="0">
              <a:ln w="3175" cmpd="sng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4212" y="328084"/>
            <a:ext cx="11137900" cy="529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cap="none" dirty="0" smtClean="0">
                <a:latin typeface="+mn-lt"/>
                <a:ea typeface="+mn-ea"/>
                <a:cs typeface="+mn-cs"/>
              </a:rPr>
              <a:t>Uspostava monitoringa podzemnih voda – II faza</a:t>
            </a:r>
            <a:endParaRPr lang="en-US" cap="none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30911"/>
              </p:ext>
            </p:extLst>
          </p:nvPr>
        </p:nvGraphicFramePr>
        <p:xfrm>
          <a:off x="684212" y="1341959"/>
          <a:ext cx="9767888" cy="5236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445"/>
                <a:gridCol w="1776357"/>
                <a:gridCol w="2640725"/>
                <a:gridCol w="1712174"/>
                <a:gridCol w="2919187"/>
              </a:tblGrid>
              <a:tr h="49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 dirty="0">
                          <a:effectLst/>
                        </a:rPr>
                        <a:t>R.br.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Kraško vrelo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Tijelo podzemnih voda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Mjesto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Izdašnost Q</a:t>
                      </a:r>
                      <a:r>
                        <a:rPr lang="hr-BA" sz="800" baseline="-25000">
                          <a:effectLst/>
                        </a:rPr>
                        <a:t>min</a:t>
                      </a:r>
                      <a:r>
                        <a:rPr lang="hr-BA" sz="800">
                          <a:effectLst/>
                        </a:rPr>
                        <a:t>-Q</a:t>
                      </a:r>
                      <a:r>
                        <a:rPr lang="hr-BA" sz="800" baseline="-25000">
                          <a:effectLst/>
                        </a:rPr>
                        <a:t>max</a:t>
                      </a:r>
                      <a:endParaRPr lang="en-US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(m</a:t>
                      </a:r>
                      <a:r>
                        <a:rPr lang="hr-BA" sz="800" baseline="30000">
                          <a:effectLst/>
                        </a:rPr>
                        <a:t>3</a:t>
                      </a:r>
                      <a:r>
                        <a:rPr lang="hr-BA" sz="800">
                          <a:effectLst/>
                        </a:rPr>
                        <a:t>/s)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Klokot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Plješevica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Bihać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2,4 - 70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Crno vrelo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Klekovača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Drvar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3,2 (Qmin)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6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3.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 dirty="0">
                          <a:effectLst/>
                        </a:rPr>
                        <a:t>Krušnica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Grmeč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Bosanska Krupa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1,2 - 100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4.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Sanica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Grmeč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Sanski Most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0,8 – 40,0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5.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Zdena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Grmeč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Sanski Most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0,32 - 5,60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6.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 dirty="0">
                          <a:effectLst/>
                        </a:rPr>
                        <a:t>Dabar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Grmeč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Sanski Most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 dirty="0">
                          <a:effectLst/>
                        </a:rPr>
                        <a:t>0,9 – 150,0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7.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Korčanica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Grmeč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Sanski Most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0,30 – 20,0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8.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Plava voda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Vlašić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Travnik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0,42 (Qmin)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9.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Kruščica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Kruščica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Vitez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0,20  (Qmin)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10.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Bistrica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Vranica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Gornji Vakuf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0,3 - 3,0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11.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Krupa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Vranica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Gornji Vakuf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0,3 - 6,0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Okašnica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Okašnica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Bugojno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0,28 - 0,47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13.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Tocila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Tocila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Fojnica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0,15 - 1,70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14.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Požarna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Požarna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Fojnica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0,062 - 1,49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15.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Vrelo Bosne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Igman-Bjelašnica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Sarajevo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1,27 – 25,0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16.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Krupa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Igman-Bjelašnica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Sarajevo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40,0 - 2,5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17.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Mošćanica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Mošćanica-Crnil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Sarajevo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0,053 - 0,72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18.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Orlja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Orlja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Olovo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0,42 (Qmin)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19.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Suha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Izron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Zavidovići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0,16 (Qmin)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0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20.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2" marR="49392" marT="686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 dirty="0">
                          <a:effectLst/>
                        </a:rPr>
                        <a:t>Studešnica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 dirty="0">
                          <a:effectLst/>
                        </a:rPr>
                        <a:t>Djedinska planina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</a:rPr>
                        <a:t>Banovići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 dirty="0">
                          <a:effectLst/>
                        </a:rPr>
                        <a:t>0,02 – 1,3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2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852" t="35185" r="26000" b="10555"/>
          <a:stretch/>
        </p:blipFill>
        <p:spPr>
          <a:xfrm>
            <a:off x="595311" y="2061631"/>
            <a:ext cx="4362285" cy="393276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5312" y="529171"/>
            <a:ext cx="5259388" cy="48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BA" dirty="0">
                <a:solidFill>
                  <a:schemeClr val="tx1"/>
                </a:solidFill>
              </a:rPr>
              <a:t>Osnovni podaci o vrelu Krušnica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963" t="22407" r="24815" b="67037"/>
          <a:stretch/>
        </p:blipFill>
        <p:spPr>
          <a:xfrm>
            <a:off x="620711" y="994841"/>
            <a:ext cx="4330701" cy="728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8962" t="20186" r="26593" b="6295"/>
          <a:stretch/>
        </p:blipFill>
        <p:spPr>
          <a:xfrm>
            <a:off x="4995069" y="143933"/>
            <a:ext cx="3450254" cy="4565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8666" t="15556" r="26593" b="7407"/>
          <a:stretch/>
        </p:blipFill>
        <p:spPr>
          <a:xfrm>
            <a:off x="8434616" y="143933"/>
            <a:ext cx="3314622" cy="4565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6889" t="20185" r="31630" b="10370"/>
          <a:stretch/>
        </p:blipFill>
        <p:spPr>
          <a:xfrm>
            <a:off x="4977753" y="2065917"/>
            <a:ext cx="3419390" cy="4579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26889" t="25371" r="32728" b="10926"/>
          <a:stretch/>
        </p:blipFill>
        <p:spPr>
          <a:xfrm>
            <a:off x="8372153" y="2061631"/>
            <a:ext cx="3439547" cy="43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82032"/>
            <a:ext cx="8534400" cy="1507067"/>
          </a:xfrm>
        </p:spPr>
        <p:txBody>
          <a:bodyPr/>
          <a:lstStyle/>
          <a:p>
            <a:r>
              <a:rPr lang="hr-BA" cap="none" dirty="0" smtClean="0">
                <a:latin typeface="+mn-lt"/>
                <a:ea typeface="+mn-ea"/>
                <a:cs typeface="+mn-cs"/>
              </a:rPr>
              <a:t>Naredni koraci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32981"/>
            <a:ext cx="6927056" cy="4739219"/>
          </a:xfrm>
        </p:spPr>
        <p:txBody>
          <a:bodyPr>
            <a:normAutofit/>
          </a:bodyPr>
          <a:lstStyle/>
          <a:p>
            <a:r>
              <a:rPr lang="hr-BA" dirty="0">
                <a:solidFill>
                  <a:schemeClr val="tx1"/>
                </a:solidFill>
              </a:rPr>
              <a:t>U 11 pijezometara iz I faze MPV – ugrađena mjerna oprema</a:t>
            </a:r>
          </a:p>
          <a:p>
            <a:endParaRPr lang="hr-BA" dirty="0">
              <a:solidFill>
                <a:schemeClr val="tx1"/>
              </a:solidFill>
            </a:endParaRPr>
          </a:p>
          <a:p>
            <a:r>
              <a:rPr lang="hr-BA" dirty="0">
                <a:solidFill>
                  <a:schemeClr val="tx1"/>
                </a:solidFill>
              </a:rPr>
              <a:t>U 2019. na pojedinim lokalitetima osim kvantitativnog monitoringu planira se početi i sa monitoringom kvaliteta podzemnih voda</a:t>
            </a:r>
          </a:p>
          <a:p>
            <a:endParaRPr lang="hr-BA" dirty="0">
              <a:solidFill>
                <a:schemeClr val="tx1"/>
              </a:solidFill>
            </a:endParaRPr>
          </a:p>
          <a:p>
            <a:r>
              <a:rPr lang="hr-BA" dirty="0">
                <a:solidFill>
                  <a:schemeClr val="tx1"/>
                </a:solidFill>
              </a:rPr>
              <a:t>Izvođenje MPV II faza (obezbijediti sredstva)</a:t>
            </a:r>
          </a:p>
          <a:p>
            <a:endParaRPr lang="hr-BA" dirty="0">
              <a:solidFill>
                <a:schemeClr val="tx1"/>
              </a:solidFill>
            </a:endParaRPr>
          </a:p>
          <a:p>
            <a:r>
              <a:rPr lang="hr-BA" dirty="0">
                <a:solidFill>
                  <a:schemeClr val="tx1"/>
                </a:solidFill>
              </a:rPr>
              <a:t>U narednim godinama se planira širenje mreže pijezometara i monitoring stanica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668" t="40987" r="28712" b="25308"/>
          <a:stretch/>
        </p:blipFill>
        <p:spPr>
          <a:xfrm>
            <a:off x="7611268" y="212195"/>
            <a:ext cx="3381710" cy="2139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0148" t="16852" r="30343" b="55741"/>
          <a:stretch/>
        </p:blipFill>
        <p:spPr>
          <a:xfrm>
            <a:off x="7611268" y="2381732"/>
            <a:ext cx="3386932" cy="187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148" t="60903" r="32120" b="15186"/>
          <a:stretch/>
        </p:blipFill>
        <p:spPr>
          <a:xfrm>
            <a:off x="7611268" y="4291495"/>
            <a:ext cx="3381710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4643967"/>
            <a:ext cx="8599488" cy="1083733"/>
          </a:xfrm>
        </p:spPr>
        <p:txBody>
          <a:bodyPr>
            <a:noAutofit/>
          </a:bodyPr>
          <a:lstStyle/>
          <a:p>
            <a:r>
              <a:rPr lang="en-US" sz="2000" b="1" cap="none" dirty="0">
                <a:latin typeface="+mn-lt"/>
                <a:ea typeface="+mn-ea"/>
                <a:cs typeface="+mn-cs"/>
              </a:rPr>
              <a:t>Mr. Sci. Amila Ibrulj </a:t>
            </a:r>
            <a:r>
              <a:rPr lang="hr-BA" sz="2000" b="1" cap="none" dirty="0" smtClean="0">
                <a:latin typeface="+mn-lt"/>
                <a:ea typeface="+mn-ea"/>
                <a:cs typeface="+mn-cs"/>
              </a:rPr>
              <a:t>dipl.ing.građ</a:t>
            </a:r>
            <a:r>
              <a:rPr lang="en-US" sz="2000" b="1" cap="none" dirty="0" smtClean="0">
                <a:latin typeface="+mn-lt"/>
                <a:ea typeface="+mn-ea"/>
                <a:cs typeface="+mn-cs"/>
              </a:rPr>
              <a:t>.</a:t>
            </a:r>
            <a:r>
              <a:rPr lang="en-US" sz="2000" cap="none" dirty="0">
                <a:latin typeface="+mn-lt"/>
                <a:ea typeface="+mn-ea"/>
                <a:cs typeface="+mn-cs"/>
              </a:rPr>
              <a:t/>
            </a:r>
            <a:br>
              <a:rPr lang="en-US" sz="2000" cap="none" dirty="0">
                <a:latin typeface="+mn-lt"/>
                <a:ea typeface="+mn-ea"/>
                <a:cs typeface="+mn-cs"/>
              </a:rPr>
            </a:br>
            <a:r>
              <a:rPr lang="hr-BA" sz="2000" cap="none" dirty="0" smtClean="0">
                <a:latin typeface="+mn-lt"/>
                <a:ea typeface="+mn-ea"/>
                <a:cs typeface="+mn-cs"/>
              </a:rPr>
              <a:t/>
            </a:r>
            <a:br>
              <a:rPr lang="hr-BA" sz="2000" cap="none" dirty="0" smtClean="0">
                <a:latin typeface="+mn-lt"/>
                <a:ea typeface="+mn-ea"/>
                <a:cs typeface="+mn-cs"/>
              </a:rPr>
            </a:br>
            <a:r>
              <a:rPr lang="en-US" sz="2000" cap="none" dirty="0" smtClean="0">
                <a:latin typeface="+mn-lt"/>
                <a:ea typeface="+mn-ea"/>
                <a:cs typeface="+mn-cs"/>
              </a:rPr>
              <a:t>e-mail</a:t>
            </a:r>
            <a:r>
              <a:rPr lang="en-US" sz="2000" cap="none" dirty="0">
                <a:latin typeface="+mn-lt"/>
                <a:ea typeface="+mn-ea"/>
                <a:cs typeface="+mn-cs"/>
              </a:rPr>
              <a:t>: </a:t>
            </a:r>
            <a:r>
              <a:rPr lang="en-US" sz="2000" b="1" cap="none" dirty="0" smtClean="0">
                <a:solidFill>
                  <a:srgbClr val="00B0F0"/>
                </a:solidFill>
                <a:latin typeface="+mn-lt"/>
                <a:ea typeface="+mn-ea"/>
                <a:cs typeface="+mn-cs"/>
                <a:hlinkClick r:id="rId2"/>
              </a:rPr>
              <a:t>amila@voda.ba</a:t>
            </a:r>
            <a:r>
              <a:rPr lang="en-US" sz="2000" b="1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b="1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en-US" sz="2000" b="1" cap="none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           </a:t>
            </a:r>
            <a:endParaRPr lang="en-US" sz="2000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06500"/>
            <a:ext cx="9780588" cy="3094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BA" sz="3600" dirty="0" smtClean="0">
                <a:solidFill>
                  <a:schemeClr val="tx1"/>
                </a:solidFill>
              </a:rPr>
              <a:t>Hvala na pažnji !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82599"/>
            <a:ext cx="3785462" cy="9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38666"/>
            <a:ext cx="8737600" cy="880534"/>
          </a:xfrm>
        </p:spPr>
        <p:txBody>
          <a:bodyPr>
            <a:normAutofit/>
          </a:bodyPr>
          <a:lstStyle/>
          <a:p>
            <a:r>
              <a:rPr lang="hr-BA" cap="none" dirty="0">
                <a:latin typeface="+mn-lt"/>
                <a:ea typeface="+mn-ea"/>
                <a:cs typeface="+mn-cs"/>
              </a:rPr>
              <a:t>Uvod</a:t>
            </a:r>
            <a:endParaRPr lang="en-US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19200"/>
            <a:ext cx="8534400" cy="3615267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chemeClr val="tx1"/>
                </a:solidFill>
              </a:rPr>
              <a:t>Šta predstavlja monitoring podzemnih voda?</a:t>
            </a:r>
          </a:p>
          <a:p>
            <a:pPr marL="0" indent="0">
              <a:buNone/>
            </a:pPr>
            <a:endParaRPr lang="bs-Latn-BA" dirty="0">
              <a:solidFill>
                <a:schemeClr val="tx1"/>
              </a:solidFill>
            </a:endParaRPr>
          </a:p>
          <a:p>
            <a:r>
              <a:rPr lang="bs-Latn-BA" dirty="0">
                <a:solidFill>
                  <a:schemeClr val="tx1"/>
                </a:solidFill>
              </a:rPr>
              <a:t>Zašto se radi monitoring podzemnih voda? </a:t>
            </a:r>
          </a:p>
          <a:p>
            <a:pPr marL="0" indent="0">
              <a:buNone/>
            </a:pPr>
            <a:endParaRPr lang="bs-Latn-BA" dirty="0">
              <a:solidFill>
                <a:schemeClr val="tx1"/>
              </a:solidFill>
            </a:endParaRPr>
          </a:p>
          <a:p>
            <a:r>
              <a:rPr lang="bs-Latn-BA" dirty="0" smtClean="0">
                <a:solidFill>
                  <a:schemeClr val="tx1"/>
                </a:solidFill>
              </a:rPr>
              <a:t>Do sada </a:t>
            </a:r>
            <a:r>
              <a:rPr lang="bs-Latn-BA" dirty="0">
                <a:solidFill>
                  <a:schemeClr val="tx1"/>
                </a:solidFill>
              </a:rPr>
              <a:t>urađeno i </a:t>
            </a:r>
            <a:r>
              <a:rPr lang="bs-Latn-BA" dirty="0" smtClean="0">
                <a:solidFill>
                  <a:schemeClr val="tx1"/>
                </a:solidFill>
              </a:rPr>
              <a:t>planovi za naredni period!</a:t>
            </a:r>
            <a:endParaRPr lang="bs-Latn-BA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13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245533"/>
            <a:ext cx="8534400" cy="529168"/>
          </a:xfrm>
        </p:spPr>
        <p:txBody>
          <a:bodyPr>
            <a:noAutofit/>
          </a:bodyPr>
          <a:lstStyle/>
          <a:p>
            <a:r>
              <a:rPr lang="hr-BA" cap="none" dirty="0">
                <a:latin typeface="+mn-lt"/>
                <a:ea typeface="+mn-ea"/>
                <a:cs typeface="+mn-cs"/>
              </a:rPr>
              <a:t>Monitoring podzemnih voda</a:t>
            </a:r>
            <a:endParaRPr lang="en-US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231900"/>
            <a:ext cx="9842500" cy="53086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Na prostoru Bosne i Hercegovine, pa tako i na teritoriji FBiH, monitoring podzemnih voda trenutno nije uspostavljen u potrebnoj mjeri. 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Plan upravljanja vodama za vodno područje rijeke Save u Federaciji Bosne i Hercegovine (2016 – 2021) (sl.nov. FBiH br. 44/18).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Uspostava adekvatnog monitoringa podzemnih voda u cilju praćenja stanja ovih voda.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bs-Latn-BA" dirty="0">
                <a:solidFill>
                  <a:schemeClr val="tx1"/>
                </a:solidFill>
              </a:rPr>
              <a:t>Prema Planu upravljanja vodama na vodnom području rijeke Save u FBiH (2016-2021) definisano je 20 grupa tijela podzemnih voda na vodnom području rijeke Save u FBiH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98500" y="245533"/>
            <a:ext cx="10972800" cy="529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sz="3000" cap="none" dirty="0" smtClean="0">
                <a:latin typeface="+mn-lt"/>
                <a:ea typeface="+mn-ea"/>
                <a:cs typeface="+mn-cs"/>
              </a:rPr>
              <a:t>Grupe vodnih tijela podzemnih voda – tabelarni prikaz</a:t>
            </a:r>
            <a:endParaRPr lang="en-US" sz="3000" cap="none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541694"/>
              </p:ext>
            </p:extLst>
          </p:nvPr>
        </p:nvGraphicFramePr>
        <p:xfrm>
          <a:off x="961436" y="774699"/>
          <a:ext cx="10138955" cy="5922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644"/>
                <a:gridCol w="1920319"/>
                <a:gridCol w="610364"/>
                <a:gridCol w="2088625"/>
                <a:gridCol w="3463467"/>
                <a:gridCol w="1133536"/>
              </a:tblGrid>
              <a:tr h="276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R. br.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Kod VT-a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Skr.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Pripadnost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Naziv GVTPV-a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P (km2)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BA_KO_GW_K_1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KK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FBIH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Donji sliv Korane – Velika Kladuša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97,8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BA_KO_GW_K_2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KC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FBIH/TBA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Gornji sliv Korane – Cazin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127,4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BA_UN_GW_K_4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SU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FBIH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Srednji sliv Une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255,9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BA_UN_GW_K_5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GR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Grmeč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823,8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BA_UN_GW_K_3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GU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FBIH/TBA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Gornji sliv Une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1.171,9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BA_UN_GW_K_2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SS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Srednji sliv Sane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837,6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BA_UN_GW_K_1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GS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Gornji sliv Sane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911,9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BA_UN_GW_I_2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AS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Aluvion Sane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38,9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9.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BA_VR_GW_K_1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GV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Gornji sliv Vrbasa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1.128,5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10.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BA_VR_GW_K_2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SV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Srednji sliv Vrbasa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226,4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11.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BA_BO_GW_K_1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IJ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Igman – Jahorina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386,5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12.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BA_BO_GW_I_3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SZ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Sarajevsko–zeničko polje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528,8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13.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BA_BO_GW_K_2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ZR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Zapadna Romanija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299,3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14.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BA_BO_GW_K_3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GO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Gornji sliv Gostilje i Spreče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93,01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15.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BA_BO_GW_I_3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ST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Stanarski basen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21,68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16.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BA_BO_GW_I_1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TS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Tuzlansko–sprečko polje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432,9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17.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BA_BO_GW_K_4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VL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FBIH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Vlašić – Plava voda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172,2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18.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BA_DR_GW_K_4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DR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IE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Drinjača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65,4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19.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BA_DR_GW_K_3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RD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FBiH/RS/TBA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Romanija – Devetak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37,8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20.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BA_SA_GW_I_1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PS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chemeClr val="bg1"/>
                          </a:solidFill>
                          <a:effectLst/>
                        </a:rPr>
                        <a:t>FBiH/DB/RS/TBA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Posavina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chemeClr val="bg1"/>
                          </a:solidFill>
                          <a:effectLst/>
                        </a:rPr>
                        <a:t>376,3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25" marR="64125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396241"/>
            <a:ext cx="10530840" cy="44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Latn-BA" sz="3000" dirty="0">
                <a:ln w="3175" cmpd="sng">
                  <a:noFill/>
                </a:ln>
                <a:solidFill>
                  <a:schemeClr val="tx1"/>
                </a:solidFill>
              </a:rPr>
              <a:t>Pregledna karta - 20 grupa tijela podzemnih voda na vodnom području rijeke Save u </a:t>
            </a:r>
            <a:r>
              <a:rPr lang="bs-Latn-BA" sz="3000" dirty="0" smtClean="0">
                <a:ln w="3175" cmpd="sng">
                  <a:noFill/>
                </a:ln>
                <a:solidFill>
                  <a:schemeClr val="tx1"/>
                </a:solidFill>
              </a:rPr>
              <a:t>FBiH</a:t>
            </a:r>
            <a:endParaRPr lang="bs-Latn-BA" sz="3000" dirty="0">
              <a:ln w="3175" cmpd="sng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64" y="1143000"/>
            <a:ext cx="808309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0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17600"/>
            <a:ext cx="9209088" cy="5511800"/>
          </a:xfrm>
        </p:spPr>
        <p:txBody>
          <a:bodyPr>
            <a:normAutofit/>
          </a:bodyPr>
          <a:lstStyle/>
          <a:p>
            <a:r>
              <a:rPr lang="bs-Latn-BA" dirty="0">
                <a:solidFill>
                  <a:schemeClr val="tx1"/>
                </a:solidFill>
              </a:rPr>
              <a:t>U decembru 2017. godine, je urađen Elaborat uspostave monitoringa nivoa podzemnih voda I faza (Elaborat)</a:t>
            </a:r>
          </a:p>
          <a:p>
            <a:endParaRPr lang="bs-Latn-BA" dirty="0">
              <a:solidFill>
                <a:schemeClr val="tx1"/>
              </a:solidFill>
            </a:endParaRPr>
          </a:p>
          <a:p>
            <a:r>
              <a:rPr lang="bs-Latn-BA" dirty="0">
                <a:solidFill>
                  <a:schemeClr val="tx1"/>
                </a:solidFill>
              </a:rPr>
              <a:t>I faza - akviferi međuzrnske poroznosti sa slobodnim nivoom podzemnih voda</a:t>
            </a:r>
          </a:p>
          <a:p>
            <a:endParaRPr lang="bs-Latn-BA" dirty="0">
              <a:solidFill>
                <a:schemeClr val="tx1"/>
              </a:solidFill>
            </a:endParaRPr>
          </a:p>
          <a:p>
            <a:r>
              <a:rPr lang="bs-Latn-BA" dirty="0">
                <a:solidFill>
                  <a:schemeClr val="tx1"/>
                </a:solidFill>
              </a:rPr>
              <a:t>11 lokaliteta za izvođenje </a:t>
            </a:r>
            <a:r>
              <a:rPr lang="bs-Latn-BA" dirty="0" smtClean="0">
                <a:solidFill>
                  <a:schemeClr val="tx1"/>
                </a:solidFill>
              </a:rPr>
              <a:t>pijezometara</a:t>
            </a:r>
          </a:p>
          <a:p>
            <a:pPr marL="0" indent="0">
              <a:buNone/>
            </a:pPr>
            <a:endParaRPr lang="bs-Latn-BA" dirty="0">
              <a:solidFill>
                <a:schemeClr val="tx1"/>
              </a:solidFill>
            </a:endParaRPr>
          </a:p>
          <a:p>
            <a:endParaRPr lang="bs-Latn-BA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500" y="245533"/>
            <a:ext cx="10972800" cy="529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cap="none" dirty="0" smtClean="0">
                <a:latin typeface="+mn-lt"/>
                <a:ea typeface="+mn-ea"/>
                <a:cs typeface="+mn-cs"/>
              </a:rPr>
              <a:t>Uspostava monitoringa podzemnih voda – I faza</a:t>
            </a:r>
            <a:endParaRPr lang="en-US" cap="none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6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325880"/>
            <a:ext cx="10425748" cy="4066540"/>
          </a:xfrm>
        </p:spPr>
        <p:txBody>
          <a:bodyPr/>
          <a:lstStyle/>
          <a:p>
            <a:r>
              <a:rPr lang="hr-BA" dirty="0">
                <a:solidFill>
                  <a:schemeClr val="tx1"/>
                </a:solidFill>
              </a:rPr>
              <a:t>U 2018. AVP Sava je počela sa pripremnim aktivnostima za izvođenje radova (javna nabaka, odobrenja za lokalitete, saglanosti za izvođenje radova ...)</a:t>
            </a:r>
          </a:p>
          <a:p>
            <a:endParaRPr lang="hr-BA" dirty="0">
              <a:solidFill>
                <a:schemeClr val="tx1"/>
              </a:solidFill>
            </a:endParaRPr>
          </a:p>
          <a:p>
            <a:r>
              <a:rPr lang="hr-BA" dirty="0">
                <a:solidFill>
                  <a:schemeClr val="tx1"/>
                </a:solidFill>
              </a:rPr>
              <a:t>Odabrana </a:t>
            </a:r>
            <a:r>
              <a:rPr lang="hr-BA" dirty="0" smtClean="0">
                <a:solidFill>
                  <a:schemeClr val="tx1"/>
                </a:solidFill>
              </a:rPr>
              <a:t>je najpovoljnija ponuda - septembar 2018. Ugovor sa firmom IPIN d.o.o. Bijeljina</a:t>
            </a:r>
          </a:p>
          <a:p>
            <a:pPr marL="0" indent="0">
              <a:buNone/>
            </a:pPr>
            <a:endParaRPr lang="hr-BA" dirty="0" smtClean="0">
              <a:solidFill>
                <a:schemeClr val="tx1"/>
              </a:solidFill>
            </a:endParaRPr>
          </a:p>
          <a:p>
            <a:r>
              <a:rPr lang="hr-BA" dirty="0" smtClean="0">
                <a:solidFill>
                  <a:schemeClr val="tx1"/>
                </a:solidFill>
              </a:rPr>
              <a:t>U novembru 2018. počelo sa izvođenjem radova</a:t>
            </a:r>
            <a:endParaRPr lang="hr-BA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500" y="245533"/>
            <a:ext cx="10972800" cy="529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cap="none" dirty="0" smtClean="0">
                <a:latin typeface="+mn-lt"/>
                <a:ea typeface="+mn-ea"/>
                <a:cs typeface="+mn-cs"/>
              </a:rPr>
              <a:t>Uspostava monitoringa podzemnih voda – I faza</a:t>
            </a:r>
            <a:endParaRPr lang="en-US" cap="none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3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71500" y="118533"/>
            <a:ext cx="10972800" cy="5291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BA" cap="none" dirty="0" smtClean="0">
                <a:latin typeface="+mn-lt"/>
                <a:ea typeface="+mn-ea"/>
                <a:cs typeface="+mn-cs"/>
              </a:rPr>
              <a:t>Uspostava monitoringa podzemnih voda – I faza</a:t>
            </a:r>
            <a:endParaRPr lang="en-US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98500" y="647701"/>
            <a:ext cx="8534400" cy="1371599"/>
          </a:xfrm>
        </p:spPr>
        <p:txBody>
          <a:bodyPr>
            <a:normAutofit/>
          </a:bodyPr>
          <a:lstStyle/>
          <a:p>
            <a:r>
              <a:rPr lang="hr-BA" dirty="0" smtClean="0">
                <a:solidFill>
                  <a:schemeClr val="tx1"/>
                </a:solidFill>
              </a:rPr>
              <a:t>U decembru 2018. je izvedeno 11 pijezometara </a:t>
            </a:r>
            <a:endParaRPr lang="hr-BA" dirty="0">
              <a:solidFill>
                <a:schemeClr val="tx1"/>
              </a:solidFill>
            </a:endParaRPr>
          </a:p>
          <a:p>
            <a:r>
              <a:rPr lang="hr-BA" dirty="0" smtClean="0">
                <a:solidFill>
                  <a:schemeClr val="tx1"/>
                </a:solidFill>
              </a:rPr>
              <a:t>SIMMETRIX sistem bušenja </a:t>
            </a:r>
          </a:p>
          <a:p>
            <a:r>
              <a:rPr lang="hr-BA" dirty="0">
                <a:solidFill>
                  <a:schemeClr val="tx1"/>
                </a:solidFill>
              </a:rPr>
              <a:t>Lokaliteti na kojima </a:t>
            </a:r>
            <a:r>
              <a:rPr lang="hr-BA" dirty="0" smtClean="0">
                <a:solidFill>
                  <a:schemeClr val="tx1"/>
                </a:solidFill>
              </a:rPr>
              <a:t>su izvedeni pijezometri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0150"/>
              </p:ext>
            </p:extLst>
          </p:nvPr>
        </p:nvGraphicFramePr>
        <p:xfrm>
          <a:off x="571500" y="2120899"/>
          <a:ext cx="8458201" cy="4558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184"/>
                <a:gridCol w="1874137"/>
                <a:gridCol w="2137165"/>
                <a:gridCol w="1696163"/>
                <a:gridCol w="1057276"/>
                <a:gridCol w="1057276"/>
              </a:tblGrid>
              <a:tr h="542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R.br.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Mjesto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Lokalitet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Podzemno vodno tijelo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Oznaka pijezometra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Dubina bušenja (m)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Odžak – Donji Svilaj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OŠ Donji Svilaj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Posavina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OP-1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5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Odžak – Tukovi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Sejdić d.o.o. Odžak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Posavina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OP-2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297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Gradačac - Okanovići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Džamija u Okanovićima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Posavina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GP-1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5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Orašje - Kostrč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Izvorište Kostrč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Posavina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OKP-1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7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Živinice - Strašanj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Uređaj za POTV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Sprečko polje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ŽP - 1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31,7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3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Kalesija - Krušik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Izvorište Krušik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Sprečko polje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KP – 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99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Jelah - Tešanj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Milanovci donji – MZ Jelah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Dolina Usore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JP - 1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01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Jelah - Tešanj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O.Š</a:t>
                      </a:r>
                      <a:r>
                        <a:rPr lang="hr-HR" sz="10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hr-H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Abdulvehab Ilhamija Kalošević– </a:t>
                      </a:r>
                      <a:r>
                        <a:rPr lang="hr-HR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područna škola Bobare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Dolina Usore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JP - 2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9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9.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Maglaj - Misurići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Izvorište Misurići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Dolina Bosne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MP -1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23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10.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Ilidža – Sokolović kolonija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Duge njive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Sarajevsko –zeničko polje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SK - 1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32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Ilidža – Sokolović kolonija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Duge njive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Sarajevsko –zeničko polje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SK - 2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B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07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6225"/>
            <a:ext cx="11417300" cy="536575"/>
          </a:xfrm>
        </p:spPr>
        <p:txBody>
          <a:bodyPr>
            <a:noAutofit/>
          </a:bodyPr>
          <a:lstStyle/>
          <a:p>
            <a:r>
              <a:rPr lang="hr-BA" sz="3200" cap="none" dirty="0">
                <a:latin typeface="+mn-lt"/>
                <a:ea typeface="+mn-ea"/>
                <a:cs typeface="+mn-cs"/>
              </a:rPr>
              <a:t>Lokacije uspostave monitoringa podzemnih voda - I faza</a:t>
            </a:r>
            <a:endParaRPr lang="en-US" sz="3200" cap="none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44" y="939800"/>
            <a:ext cx="7973811" cy="5637733"/>
          </a:xfrm>
        </p:spPr>
      </p:pic>
    </p:spTree>
    <p:extLst>
      <p:ext uri="{BB962C8B-B14F-4D97-AF65-F5344CB8AC3E}">
        <p14:creationId xmlns:p14="http://schemas.microsoft.com/office/powerpoint/2010/main" val="19143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Words>1114</Words>
  <Application>Microsoft Office PowerPoint</Application>
  <PresentationFormat>Widescreen</PresentationFormat>
  <Paragraphs>377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Times New Roman</vt:lpstr>
      <vt:lpstr>Wingdings 3</vt:lpstr>
      <vt:lpstr>Slice</vt:lpstr>
      <vt:lpstr>Uspostava monitoringa podzemnih voda</vt:lpstr>
      <vt:lpstr>Uvod</vt:lpstr>
      <vt:lpstr>Monitoring podzemnih voda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Lokacije uspostave monitoringa podzemnih voda - I faza</vt:lpstr>
      <vt:lpstr>Pregled izvođenja radova na pojedinim lokacija uspostave monitoringa podzemnih voda - I faza</vt:lpstr>
      <vt:lpstr>PowerPoint Presentation</vt:lpstr>
      <vt:lpstr>PowerPoint Presentation</vt:lpstr>
      <vt:lpstr>PowerPoint Presentation</vt:lpstr>
      <vt:lpstr>PowerPoint Presentation</vt:lpstr>
      <vt:lpstr>Naredni koraci</vt:lpstr>
      <vt:lpstr>Mr. Sci. Amila Ibrulj dipl.ing.građ.  e-mail: amila@voda.ba            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Uspostava monitoringa podzemnih voda</dc:title>
  <dc:creator>Amila Ibrulj</dc:creator>
  <cp:lastModifiedBy>Amila Ibrulj</cp:lastModifiedBy>
  <cp:revision>84</cp:revision>
  <cp:lastPrinted>2019-03-18T14:31:08Z</cp:lastPrinted>
  <dcterms:created xsi:type="dcterms:W3CDTF">2019-03-15T12:34:49Z</dcterms:created>
  <dcterms:modified xsi:type="dcterms:W3CDTF">2019-03-19T13:02:55Z</dcterms:modified>
</cp:coreProperties>
</file>